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58" r:id="rId21"/>
    <p:sldId id="257" r:id="rId22"/>
    <p:sldId id="259" r:id="rId23"/>
    <p:sldId id="260" r:id="rId24"/>
    <p:sldId id="261" r:id="rId25"/>
    <p:sldId id="262" r:id="rId26"/>
    <p:sldId id="2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1"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A005D19-4516-43FA-879D-7B25AD1AE613}" type="datetimeFigureOut">
              <a:rPr lang="en-US" smtClean="0"/>
              <a:t>9/23/2017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4106227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005D19-4516-43FA-879D-7B25AD1AE613}" type="datetimeFigureOut">
              <a:rPr lang="en-US" smtClean="0"/>
              <a:t>9/23/2017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1475414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005D19-4516-43FA-879D-7B25AD1AE613}" type="datetimeFigureOut">
              <a:rPr lang="en-US" smtClean="0"/>
              <a:t>9/23/2017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401321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3" name="Straight Connector 2"/>
          <p:cNvCxnSpPr/>
          <p:nvPr userDrawn="1"/>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52866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005D19-4516-43FA-879D-7B25AD1AE613}" type="datetimeFigureOut">
              <a:rPr lang="en-US" smtClean="0"/>
              <a:t>9/23/2017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3379734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005D19-4516-43FA-879D-7B25AD1AE613}" type="datetimeFigureOut">
              <a:rPr lang="en-US" smtClean="0"/>
              <a:t>9/23/2017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1067786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005D19-4516-43FA-879D-7B25AD1AE613}" type="datetimeFigureOut">
              <a:rPr lang="en-US" smtClean="0"/>
              <a:t>9/23/2017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1631117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005D19-4516-43FA-879D-7B25AD1AE613}" type="datetimeFigureOut">
              <a:rPr lang="en-US" smtClean="0"/>
              <a:t>9/23/2017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2020638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005D19-4516-43FA-879D-7B25AD1AE613}" type="datetimeFigureOut">
              <a:rPr lang="en-US" smtClean="0"/>
              <a:t>9/23/2017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2647467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005D19-4516-43FA-879D-7B25AD1AE613}" type="datetimeFigureOut">
              <a:rPr lang="en-US" smtClean="0"/>
              <a:t>9/23/2017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233123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005D19-4516-43FA-879D-7B25AD1AE613}" type="datetimeFigureOut">
              <a:rPr lang="en-US" smtClean="0"/>
              <a:t>9/23/2017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27037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005D19-4516-43FA-879D-7B25AD1AE613}" type="datetimeFigureOut">
              <a:rPr lang="en-US" smtClean="0"/>
              <a:t>9/23/2017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122995-FC49-44DF-875D-661FC0E76595}" type="slidenum">
              <a:rPr lang="en-US" smtClean="0"/>
              <a:t>‹#›</a:t>
            </a:fld>
            <a:endParaRPr lang="en-US"/>
          </a:p>
        </p:txBody>
      </p:sp>
    </p:spTree>
    <p:extLst>
      <p:ext uri="{BB962C8B-B14F-4D97-AF65-F5344CB8AC3E}">
        <p14:creationId xmlns:p14="http://schemas.microsoft.com/office/powerpoint/2010/main" val="1745724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005D19-4516-43FA-879D-7B25AD1AE613}" type="datetimeFigureOut">
              <a:rPr lang="en-US" smtClean="0"/>
              <a:t>9/23/2017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122995-FC49-44DF-875D-661FC0E76595}" type="slidenum">
              <a:rPr lang="en-US" smtClean="0"/>
              <a:t>‹#›</a:t>
            </a:fld>
            <a:endParaRPr lang="en-US"/>
          </a:p>
        </p:txBody>
      </p:sp>
    </p:spTree>
    <p:extLst>
      <p:ext uri="{BB962C8B-B14F-4D97-AF65-F5344CB8AC3E}">
        <p14:creationId xmlns:p14="http://schemas.microsoft.com/office/powerpoint/2010/main" val="2589782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Turing_Award" TargetMode="External"/><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hyperlink" Target="http://en.wikipedia.org/wiki/Nobel_Prize_in_Economic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Self Driving Car</a:t>
            </a:r>
          </a:p>
        </p:txBody>
      </p:sp>
      <p:sp>
        <p:nvSpPr>
          <p:cNvPr id="3" name="Subtitle 2"/>
          <p:cNvSpPr>
            <a:spLocks noGrp="1"/>
          </p:cNvSpPr>
          <p:nvPr>
            <p:ph type="subTitle" idx="1"/>
          </p:nvPr>
        </p:nvSpPr>
        <p:spPr/>
        <p:txBody>
          <a:bodyPr>
            <a:normAutofit/>
          </a:bodyPr>
          <a:lstStyle/>
          <a:p>
            <a:r>
              <a:rPr lang="en-US" dirty="0"/>
              <a:t>Anshu Pandey</a:t>
            </a:r>
          </a:p>
          <a:p>
            <a:r>
              <a:rPr lang="en-US" dirty="0"/>
              <a:t>TechTrunk Ventures </a:t>
            </a:r>
            <a:r>
              <a:rPr lang="en-US" dirty="0" err="1"/>
              <a:t>Pvt</a:t>
            </a:r>
            <a:r>
              <a:rPr lang="en-US" dirty="0"/>
              <a:t> Ltd</a:t>
            </a:r>
          </a:p>
        </p:txBody>
      </p:sp>
    </p:spTree>
    <p:extLst>
      <p:ext uri="{BB962C8B-B14F-4D97-AF65-F5344CB8AC3E}">
        <p14:creationId xmlns:p14="http://schemas.microsoft.com/office/powerpoint/2010/main" val="2436385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Convolution Networks (CNN) will Dominate</a:t>
            </a:r>
          </a:p>
        </p:txBody>
      </p:sp>
      <p:sp>
        <p:nvSpPr>
          <p:cNvPr id="3" name="Content Placeholder 2"/>
          <p:cNvSpPr>
            <a:spLocks noGrp="1"/>
          </p:cNvSpPr>
          <p:nvPr>
            <p:ph idx="1"/>
          </p:nvPr>
        </p:nvSpPr>
        <p:spPr/>
        <p:txBody>
          <a:bodyPr/>
          <a:lstStyle/>
          <a:p>
            <a:r>
              <a:rPr lang="en-US" sz="2800" dirty="0"/>
              <a:t>RNNs and LSTMs with its recurrent configuration and embedded memory nodes are going to be used less simply because they would not be competitive to a CNN based solution.</a:t>
            </a:r>
          </a:p>
          <a:p>
            <a:endParaRPr lang="en-US" sz="2800" dirty="0"/>
          </a:p>
          <a:p>
            <a:endParaRPr lang="en-US" sz="2800" dirty="0"/>
          </a:p>
        </p:txBody>
      </p:sp>
    </p:spTree>
    <p:extLst>
      <p:ext uri="{BB962C8B-B14F-4D97-AF65-F5344CB8AC3E}">
        <p14:creationId xmlns:p14="http://schemas.microsoft.com/office/powerpoint/2010/main" val="797551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0664" y="1787755"/>
            <a:ext cx="8543925" cy="3714750"/>
          </a:xfrm>
          <a:prstGeom prst="rect">
            <a:avLst/>
          </a:prstGeom>
        </p:spPr>
      </p:pic>
      <p:sp>
        <p:nvSpPr>
          <p:cNvPr id="4" name="Rectangle 3"/>
          <p:cNvSpPr/>
          <p:nvPr/>
        </p:nvSpPr>
        <p:spPr>
          <a:xfrm>
            <a:off x="2020429" y="303656"/>
            <a:ext cx="2940036" cy="584775"/>
          </a:xfrm>
          <a:prstGeom prst="rect">
            <a:avLst/>
          </a:prstGeom>
        </p:spPr>
        <p:txBody>
          <a:bodyPr wrap="none">
            <a:spAutoFit/>
          </a:bodyPr>
          <a:lstStyle/>
          <a:p>
            <a:r>
              <a:rPr lang="en-US" sz="3200" b="1" dirty="0"/>
              <a:t>Self Driving Cars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048" y="2038437"/>
            <a:ext cx="1429010" cy="315711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671" y="2038436"/>
            <a:ext cx="5451622" cy="3032328"/>
          </a:xfrm>
          <a:prstGeom prst="rect">
            <a:avLst/>
          </a:prstGeom>
        </p:spPr>
      </p:pic>
    </p:spTree>
    <p:extLst>
      <p:ext uri="{BB962C8B-B14F-4D97-AF65-F5344CB8AC3E}">
        <p14:creationId xmlns:p14="http://schemas.microsoft.com/office/powerpoint/2010/main" val="329945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1156" y="182881"/>
            <a:ext cx="6899564" cy="584775"/>
          </a:xfrm>
          <a:prstGeom prst="rect">
            <a:avLst/>
          </a:prstGeom>
          <a:noFill/>
        </p:spPr>
        <p:txBody>
          <a:bodyPr wrap="square" rtlCol="0">
            <a:spAutoFit/>
          </a:bodyPr>
          <a:lstStyle/>
          <a:p>
            <a:r>
              <a:rPr lang="en-US" sz="3200" b="1" dirty="0"/>
              <a:t>Self Driving Cars Tasks</a:t>
            </a:r>
          </a:p>
        </p:txBody>
      </p:sp>
      <p:sp>
        <p:nvSpPr>
          <p:cNvPr id="3" name="TextBox 2"/>
          <p:cNvSpPr txBox="1"/>
          <p:nvPr/>
        </p:nvSpPr>
        <p:spPr>
          <a:xfrm>
            <a:off x="2554779" y="1762299"/>
            <a:ext cx="7182197" cy="2585323"/>
          </a:xfrm>
          <a:prstGeom prst="rect">
            <a:avLst/>
          </a:prstGeom>
          <a:noFill/>
        </p:spPr>
        <p:txBody>
          <a:bodyPr wrap="square" rtlCol="0">
            <a:spAutoFit/>
          </a:bodyPr>
          <a:lstStyle/>
          <a:p>
            <a:pPr marL="457200" indent="-457200">
              <a:buAutoNum type="arabicPeriod"/>
            </a:pPr>
            <a:r>
              <a:rPr lang="en-US" dirty="0"/>
              <a:t>Localization &amp; mapping</a:t>
            </a:r>
          </a:p>
          <a:p>
            <a:pPr marL="457200" indent="-457200">
              <a:buAutoNum type="arabicPeriod"/>
            </a:pPr>
            <a:endParaRPr lang="en-US" dirty="0"/>
          </a:p>
          <a:p>
            <a:pPr marL="457200" indent="-457200">
              <a:buAutoNum type="arabicPeriod"/>
            </a:pPr>
            <a:r>
              <a:rPr lang="en-US" dirty="0"/>
              <a:t>Scene Understanding, Environmental Analysis</a:t>
            </a:r>
          </a:p>
          <a:p>
            <a:pPr marL="457200" indent="-457200">
              <a:buAutoNum type="arabicPeriod"/>
            </a:pPr>
            <a:endParaRPr lang="en-US" dirty="0"/>
          </a:p>
          <a:p>
            <a:pPr marL="457200" indent="-457200">
              <a:buAutoNum type="arabicPeriod"/>
            </a:pPr>
            <a:r>
              <a:rPr lang="en-US" dirty="0"/>
              <a:t>Target Analysis</a:t>
            </a:r>
          </a:p>
          <a:p>
            <a:pPr marL="457200" indent="-457200">
              <a:buAutoNum type="arabicPeriod"/>
            </a:pPr>
            <a:endParaRPr lang="en-US" dirty="0"/>
          </a:p>
          <a:p>
            <a:pPr marL="457200" indent="-457200">
              <a:buAutoNum type="arabicPeriod"/>
            </a:pPr>
            <a:r>
              <a:rPr lang="en-US" dirty="0"/>
              <a:t>Movement Planning</a:t>
            </a:r>
          </a:p>
          <a:p>
            <a:pPr marL="457200" indent="-457200">
              <a:buAutoNum type="arabicPeriod"/>
            </a:pPr>
            <a:endParaRPr lang="en-US" dirty="0"/>
          </a:p>
          <a:p>
            <a:pPr marL="457200" indent="-457200">
              <a:buAutoNum type="arabicPeriod"/>
            </a:pPr>
            <a:r>
              <a:rPr lang="en-US" dirty="0"/>
              <a:t>Driver State</a:t>
            </a:r>
          </a:p>
        </p:txBody>
      </p:sp>
    </p:spTree>
    <p:extLst>
      <p:ext uri="{BB962C8B-B14F-4D97-AF65-F5344CB8AC3E}">
        <p14:creationId xmlns:p14="http://schemas.microsoft.com/office/powerpoint/2010/main" val="377700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1749" y="431310"/>
            <a:ext cx="7715250" cy="5762625"/>
          </a:xfrm>
          <a:prstGeom prst="rect">
            <a:avLst/>
          </a:prstGeom>
        </p:spPr>
      </p:pic>
    </p:spTree>
    <p:extLst>
      <p:ext uri="{BB962C8B-B14F-4D97-AF65-F5344CB8AC3E}">
        <p14:creationId xmlns:p14="http://schemas.microsoft.com/office/powerpoint/2010/main" val="3326029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0640" y="1099358"/>
            <a:ext cx="7610475" cy="5257800"/>
          </a:xfrm>
          <a:prstGeom prst="rect">
            <a:avLst/>
          </a:prstGeom>
        </p:spPr>
      </p:pic>
      <p:sp>
        <p:nvSpPr>
          <p:cNvPr id="3" name="TextBox 2"/>
          <p:cNvSpPr txBox="1"/>
          <p:nvPr/>
        </p:nvSpPr>
        <p:spPr>
          <a:xfrm>
            <a:off x="2488276" y="249382"/>
            <a:ext cx="7462838" cy="523220"/>
          </a:xfrm>
          <a:prstGeom prst="rect">
            <a:avLst/>
          </a:prstGeom>
          <a:noFill/>
        </p:spPr>
        <p:txBody>
          <a:bodyPr wrap="square" rtlCol="0">
            <a:spAutoFit/>
          </a:bodyPr>
          <a:lstStyle/>
          <a:p>
            <a:r>
              <a:rPr lang="en-US" sz="2800" b="1" dirty="0"/>
              <a:t>Companies working on SDC</a:t>
            </a:r>
          </a:p>
        </p:txBody>
      </p:sp>
    </p:spTree>
    <p:extLst>
      <p:ext uri="{BB962C8B-B14F-4D97-AF65-F5344CB8AC3E}">
        <p14:creationId xmlns:p14="http://schemas.microsoft.com/office/powerpoint/2010/main" val="2241104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6016" y="1762298"/>
            <a:ext cx="8329352" cy="3416320"/>
          </a:xfrm>
          <a:prstGeom prst="rect">
            <a:avLst/>
          </a:prstGeom>
          <a:noFill/>
        </p:spPr>
        <p:txBody>
          <a:bodyPr wrap="square" rtlCol="0">
            <a:spAutoFit/>
          </a:bodyPr>
          <a:lstStyle/>
          <a:p>
            <a:pPr algn="ctr"/>
            <a:r>
              <a:rPr lang="en-US" sz="3600" dirty="0"/>
              <a:t>We human learn to drive a car!</a:t>
            </a:r>
          </a:p>
          <a:p>
            <a:pPr algn="ctr"/>
            <a:endParaRPr lang="en-US" sz="3600" dirty="0"/>
          </a:p>
          <a:p>
            <a:pPr algn="ctr"/>
            <a:endParaRPr lang="en-US" sz="3600" dirty="0"/>
          </a:p>
          <a:p>
            <a:pPr algn="ctr"/>
            <a:r>
              <a:rPr lang="en-US" sz="3600" dirty="0"/>
              <a:t>Therefore we will have to make our computer start learning – How to drive a car!</a:t>
            </a:r>
          </a:p>
        </p:txBody>
      </p:sp>
    </p:spTree>
    <p:extLst>
      <p:ext uri="{BB962C8B-B14F-4D97-AF65-F5344CB8AC3E}">
        <p14:creationId xmlns:p14="http://schemas.microsoft.com/office/powerpoint/2010/main" val="2822237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73630" y="-112316"/>
            <a:ext cx="7886700" cy="1325563"/>
          </a:xfrm>
        </p:spPr>
        <p:txBody>
          <a:bodyPr/>
          <a:lstStyle/>
          <a:p>
            <a:r>
              <a:rPr lang="en-US" b="1" dirty="0">
                <a:latin typeface="Arial" panose="020B0604020202020204" pitchFamily="34" charset="0"/>
                <a:cs typeface="Arial" panose="020B0604020202020204" pitchFamily="34" charset="0"/>
              </a:rPr>
              <a:t>Machine Learning</a:t>
            </a:r>
            <a:endParaRPr lang="he-IL" b="1" dirty="0">
              <a:latin typeface="Arial" panose="020B0604020202020204" pitchFamily="34" charset="0"/>
              <a:cs typeface="Arial" panose="020B0604020202020204" pitchFamily="34" charset="0"/>
            </a:endParaRPr>
          </a:p>
        </p:txBody>
      </p:sp>
      <p:sp>
        <p:nvSpPr>
          <p:cNvPr id="3" name="Content Placeholder 2"/>
          <p:cNvSpPr>
            <a:spLocks noGrp="1"/>
          </p:cNvSpPr>
          <p:nvPr>
            <p:ph idx="4294967295"/>
          </p:nvPr>
        </p:nvSpPr>
        <p:spPr>
          <a:xfrm>
            <a:off x="1524000" y="1606551"/>
            <a:ext cx="5627688" cy="4525963"/>
          </a:xfrm>
        </p:spPr>
        <p:txBody>
          <a:bodyPr>
            <a:normAutofit/>
          </a:bodyPr>
          <a:lstStyle/>
          <a:p>
            <a:pPr algn="l" rtl="0"/>
            <a:r>
              <a:rPr lang="en-US" sz="2400" b="1" dirty="0">
                <a:latin typeface="Arial" panose="020B0604020202020204" pitchFamily="34" charset="0"/>
                <a:cs typeface="Arial" panose="020B0604020202020204" pitchFamily="34" charset="0"/>
              </a:rPr>
              <a:t>Herbert Alexander Simon</a:t>
            </a:r>
            <a:r>
              <a:rPr lang="en-US" sz="2400" dirty="0">
                <a:latin typeface="Arial" panose="020B0604020202020204" pitchFamily="34" charset="0"/>
                <a:cs typeface="Arial" panose="020B0604020202020204" pitchFamily="34" charset="0"/>
              </a:rPr>
              <a:t>: “Learning is any process by which a system improves performance from experience.”</a:t>
            </a:r>
          </a:p>
          <a:p>
            <a:pPr algn="l" rtl="0"/>
            <a:endParaRPr lang="en-US" sz="2400" dirty="0">
              <a:latin typeface="Arial" panose="020B0604020202020204" pitchFamily="34" charset="0"/>
              <a:cs typeface="Arial" panose="020B0604020202020204" pitchFamily="34" charset="0"/>
            </a:endParaRPr>
          </a:p>
          <a:p>
            <a:pPr algn="l" rtl="0"/>
            <a:r>
              <a:rPr lang="en-US" sz="2400" dirty="0">
                <a:latin typeface="Arial" panose="020B0604020202020204" pitchFamily="34" charset="0"/>
                <a:cs typeface="Arial" panose="020B0604020202020204" pitchFamily="34" charset="0"/>
              </a:rPr>
              <a:t>“Machine Learning is concerned with computer programs that automatically improve their performance through experience. “</a:t>
            </a:r>
          </a:p>
          <a:p>
            <a:pPr algn="l" rtl="0"/>
            <a:endParaRPr lang="en-US" sz="2400" dirty="0">
              <a:latin typeface="Arial" panose="020B0604020202020204" pitchFamily="34" charset="0"/>
              <a:cs typeface="Arial" panose="020B0604020202020204" pitchFamily="34" charset="0"/>
            </a:endParaRPr>
          </a:p>
          <a:p>
            <a:pPr algn="l" rtl="0"/>
            <a:endParaRPr lang="he-IL" sz="2400"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0093" y="1017352"/>
            <a:ext cx="16859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85397" y="3869261"/>
            <a:ext cx="3059832" cy="1200329"/>
          </a:xfrm>
          <a:prstGeom prst="rect">
            <a:avLst/>
          </a:prstGeom>
          <a:noFill/>
        </p:spPr>
        <p:txBody>
          <a:bodyPr wrap="square" rtlCol="1">
            <a:spAutoFit/>
          </a:bodyPr>
          <a:lstStyle/>
          <a:p>
            <a:pPr algn="l" rtl="0"/>
            <a:r>
              <a:rPr lang="en-US" b="1" dirty="0"/>
              <a:t>Herbert Simon </a:t>
            </a:r>
          </a:p>
          <a:p>
            <a:pPr algn="l" rtl="0"/>
            <a:r>
              <a:rPr lang="en-US" dirty="0">
                <a:hlinkClick r:id="rId3" tooltip="Turing Award"/>
              </a:rPr>
              <a:t>Turing Award</a:t>
            </a:r>
            <a:r>
              <a:rPr lang="en-US" dirty="0"/>
              <a:t> 1975</a:t>
            </a:r>
            <a:br>
              <a:rPr lang="en-US" dirty="0"/>
            </a:br>
            <a:r>
              <a:rPr lang="en-US" dirty="0">
                <a:hlinkClick r:id="rId4" tooltip="Nobel Prize in Economics"/>
              </a:rPr>
              <a:t>Nobel Prize in Economics</a:t>
            </a:r>
            <a:r>
              <a:rPr lang="en-US" dirty="0"/>
              <a:t> 1978</a:t>
            </a:r>
            <a:endParaRPr lang="en-US" b="1" dirty="0"/>
          </a:p>
          <a:p>
            <a:endParaRPr lang="he-IL" dirty="0"/>
          </a:p>
        </p:txBody>
      </p:sp>
    </p:spTree>
    <p:extLst>
      <p:ext uri="{BB962C8B-B14F-4D97-AF65-F5344CB8AC3E}">
        <p14:creationId xmlns:p14="http://schemas.microsoft.com/office/powerpoint/2010/main" val="22247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95" y="895503"/>
            <a:ext cx="10655113" cy="5926639"/>
          </a:xfrm>
          <a:prstGeom prst="rect">
            <a:avLst/>
          </a:prstGeom>
        </p:spPr>
      </p:pic>
      <p:sp>
        <p:nvSpPr>
          <p:cNvPr id="6" name="Rectangle 2"/>
          <p:cNvSpPr txBox="1">
            <a:spLocks noChangeArrowheads="1"/>
          </p:cNvSpPr>
          <p:nvPr/>
        </p:nvSpPr>
        <p:spPr bwMode="auto">
          <a:xfrm>
            <a:off x="340962" y="200810"/>
            <a:ext cx="10515600" cy="5176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685800" rtl="0" eaLnBrk="0" fontAlgn="base" hangingPunct="0">
              <a:lnSpc>
                <a:spcPct val="90000"/>
              </a:lnSpc>
              <a:spcBef>
                <a:spcPct val="0"/>
              </a:spcBef>
              <a:spcAft>
                <a:spcPct val="0"/>
              </a:spcAft>
              <a:defRPr sz="3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algn="l" defTabSz="685800"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itchFamily="34" charset="0"/>
              </a:defRPr>
            </a:lvl5pPr>
            <a:lvl6pPr marL="457200" algn="l" defTabSz="685800" rtl="0" fontAlgn="base">
              <a:lnSpc>
                <a:spcPct val="90000"/>
              </a:lnSpc>
              <a:spcBef>
                <a:spcPct val="0"/>
              </a:spcBef>
              <a:spcAft>
                <a:spcPct val="0"/>
              </a:spcAft>
              <a:defRPr sz="3300">
                <a:solidFill>
                  <a:schemeClr val="tx1"/>
                </a:solidFill>
                <a:latin typeface="Calibri Light" pitchFamily="34" charset="0"/>
              </a:defRPr>
            </a:lvl6pPr>
            <a:lvl7pPr marL="914400" algn="l" defTabSz="685800" rtl="0" fontAlgn="base">
              <a:lnSpc>
                <a:spcPct val="90000"/>
              </a:lnSpc>
              <a:spcBef>
                <a:spcPct val="0"/>
              </a:spcBef>
              <a:spcAft>
                <a:spcPct val="0"/>
              </a:spcAft>
              <a:defRPr sz="3300">
                <a:solidFill>
                  <a:schemeClr val="tx1"/>
                </a:solidFill>
                <a:latin typeface="Calibri Light" pitchFamily="34" charset="0"/>
              </a:defRPr>
            </a:lvl7pPr>
            <a:lvl8pPr marL="1371600" algn="l" defTabSz="685800" rtl="0" fontAlgn="base">
              <a:lnSpc>
                <a:spcPct val="90000"/>
              </a:lnSpc>
              <a:spcBef>
                <a:spcPct val="0"/>
              </a:spcBef>
              <a:spcAft>
                <a:spcPct val="0"/>
              </a:spcAft>
              <a:defRPr sz="3300">
                <a:solidFill>
                  <a:schemeClr val="tx1"/>
                </a:solidFill>
                <a:latin typeface="Calibri Light" pitchFamily="34" charset="0"/>
              </a:defRPr>
            </a:lvl8pPr>
            <a:lvl9pPr marL="1828800" algn="l" defTabSz="685800" rtl="0" fontAlgn="base">
              <a:lnSpc>
                <a:spcPct val="90000"/>
              </a:lnSpc>
              <a:spcBef>
                <a:spcPct val="0"/>
              </a:spcBef>
              <a:spcAft>
                <a:spcPct val="0"/>
              </a:spcAft>
              <a:defRPr sz="3300">
                <a:solidFill>
                  <a:schemeClr val="tx1"/>
                </a:solidFill>
                <a:latin typeface="Calibri Light" pitchFamily="34" charset="0"/>
              </a:defRPr>
            </a:lvl9pPr>
          </a:lstStyle>
          <a:p>
            <a:r>
              <a:rPr lang="en-US" altLang="en-US" dirty="0"/>
              <a:t>Self Driving Cars</a:t>
            </a:r>
          </a:p>
        </p:txBody>
      </p:sp>
    </p:spTree>
    <p:extLst>
      <p:ext uri="{BB962C8B-B14F-4D97-AF65-F5344CB8AC3E}">
        <p14:creationId xmlns:p14="http://schemas.microsoft.com/office/powerpoint/2010/main" val="4104698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694" y="917133"/>
            <a:ext cx="10506635" cy="5976725"/>
          </a:xfrm>
          <a:prstGeom prst="rect">
            <a:avLst/>
          </a:prstGeom>
        </p:spPr>
      </p:pic>
      <p:sp>
        <p:nvSpPr>
          <p:cNvPr id="3" name="Rectangle 2"/>
          <p:cNvSpPr txBox="1">
            <a:spLocks noChangeArrowheads="1"/>
          </p:cNvSpPr>
          <p:nvPr/>
        </p:nvSpPr>
        <p:spPr bwMode="auto">
          <a:xfrm>
            <a:off x="340962" y="182881"/>
            <a:ext cx="10515600" cy="5176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685800" rtl="0" eaLnBrk="0" fontAlgn="base" hangingPunct="0">
              <a:lnSpc>
                <a:spcPct val="90000"/>
              </a:lnSpc>
              <a:spcBef>
                <a:spcPct val="0"/>
              </a:spcBef>
              <a:spcAft>
                <a:spcPct val="0"/>
              </a:spcAft>
              <a:defRPr sz="3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algn="l" defTabSz="685800"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itchFamily="34" charset="0"/>
              </a:defRPr>
            </a:lvl5pPr>
            <a:lvl6pPr marL="457200" algn="l" defTabSz="685800" rtl="0" fontAlgn="base">
              <a:lnSpc>
                <a:spcPct val="90000"/>
              </a:lnSpc>
              <a:spcBef>
                <a:spcPct val="0"/>
              </a:spcBef>
              <a:spcAft>
                <a:spcPct val="0"/>
              </a:spcAft>
              <a:defRPr sz="3300">
                <a:solidFill>
                  <a:schemeClr val="tx1"/>
                </a:solidFill>
                <a:latin typeface="Calibri Light" pitchFamily="34" charset="0"/>
              </a:defRPr>
            </a:lvl6pPr>
            <a:lvl7pPr marL="914400" algn="l" defTabSz="685800" rtl="0" fontAlgn="base">
              <a:lnSpc>
                <a:spcPct val="90000"/>
              </a:lnSpc>
              <a:spcBef>
                <a:spcPct val="0"/>
              </a:spcBef>
              <a:spcAft>
                <a:spcPct val="0"/>
              </a:spcAft>
              <a:defRPr sz="3300">
                <a:solidFill>
                  <a:schemeClr val="tx1"/>
                </a:solidFill>
                <a:latin typeface="Calibri Light" pitchFamily="34" charset="0"/>
              </a:defRPr>
            </a:lvl7pPr>
            <a:lvl8pPr marL="1371600" algn="l" defTabSz="685800" rtl="0" fontAlgn="base">
              <a:lnSpc>
                <a:spcPct val="90000"/>
              </a:lnSpc>
              <a:spcBef>
                <a:spcPct val="0"/>
              </a:spcBef>
              <a:spcAft>
                <a:spcPct val="0"/>
              </a:spcAft>
              <a:defRPr sz="3300">
                <a:solidFill>
                  <a:schemeClr val="tx1"/>
                </a:solidFill>
                <a:latin typeface="Calibri Light" pitchFamily="34" charset="0"/>
              </a:defRPr>
            </a:lvl8pPr>
            <a:lvl9pPr marL="1828800" algn="l" defTabSz="685800" rtl="0" fontAlgn="base">
              <a:lnSpc>
                <a:spcPct val="90000"/>
              </a:lnSpc>
              <a:spcBef>
                <a:spcPct val="0"/>
              </a:spcBef>
              <a:spcAft>
                <a:spcPct val="0"/>
              </a:spcAft>
              <a:defRPr sz="3300">
                <a:solidFill>
                  <a:schemeClr val="tx1"/>
                </a:solidFill>
                <a:latin typeface="Calibri Light" pitchFamily="34" charset="0"/>
              </a:defRPr>
            </a:lvl9pPr>
          </a:lstStyle>
          <a:p>
            <a:r>
              <a:rPr lang="en-US" altLang="en-US" dirty="0"/>
              <a:t>Deep Learning &amp; Self Driving Cars</a:t>
            </a:r>
          </a:p>
        </p:txBody>
      </p:sp>
    </p:spTree>
    <p:extLst>
      <p:ext uri="{BB962C8B-B14F-4D97-AF65-F5344CB8AC3E}">
        <p14:creationId xmlns:p14="http://schemas.microsoft.com/office/powerpoint/2010/main" val="1488324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9" y="913278"/>
            <a:ext cx="10429013" cy="5944721"/>
          </a:xfrm>
          <a:prstGeom prst="rect">
            <a:avLst/>
          </a:prstGeom>
        </p:spPr>
      </p:pic>
      <p:sp>
        <p:nvSpPr>
          <p:cNvPr id="6" name="Rectangle 2"/>
          <p:cNvSpPr txBox="1">
            <a:spLocks noChangeArrowheads="1"/>
          </p:cNvSpPr>
          <p:nvPr/>
        </p:nvSpPr>
        <p:spPr bwMode="auto">
          <a:xfrm>
            <a:off x="340962" y="182881"/>
            <a:ext cx="10515600" cy="51760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defTabSz="685800" rtl="0" eaLnBrk="0" fontAlgn="base" hangingPunct="0">
              <a:lnSpc>
                <a:spcPct val="90000"/>
              </a:lnSpc>
              <a:spcBef>
                <a:spcPct val="0"/>
              </a:spcBef>
              <a:spcAft>
                <a:spcPct val="0"/>
              </a:spcAft>
              <a:defRPr sz="33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algn="l" defTabSz="685800" rtl="0" eaLnBrk="0" fontAlgn="base" hangingPunct="0">
              <a:lnSpc>
                <a:spcPct val="90000"/>
              </a:lnSpc>
              <a:spcBef>
                <a:spcPct val="0"/>
              </a:spcBef>
              <a:spcAft>
                <a:spcPct val="0"/>
              </a:spcAft>
              <a:defRPr sz="3300">
                <a:solidFill>
                  <a:schemeClr val="tx1"/>
                </a:solidFill>
                <a:latin typeface="Calibri Light"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itchFamily="34" charset="0"/>
              </a:defRPr>
            </a:lvl5pPr>
            <a:lvl6pPr marL="457200" algn="l" defTabSz="685800" rtl="0" fontAlgn="base">
              <a:lnSpc>
                <a:spcPct val="90000"/>
              </a:lnSpc>
              <a:spcBef>
                <a:spcPct val="0"/>
              </a:spcBef>
              <a:spcAft>
                <a:spcPct val="0"/>
              </a:spcAft>
              <a:defRPr sz="3300">
                <a:solidFill>
                  <a:schemeClr val="tx1"/>
                </a:solidFill>
                <a:latin typeface="Calibri Light" pitchFamily="34" charset="0"/>
              </a:defRPr>
            </a:lvl6pPr>
            <a:lvl7pPr marL="914400" algn="l" defTabSz="685800" rtl="0" fontAlgn="base">
              <a:lnSpc>
                <a:spcPct val="90000"/>
              </a:lnSpc>
              <a:spcBef>
                <a:spcPct val="0"/>
              </a:spcBef>
              <a:spcAft>
                <a:spcPct val="0"/>
              </a:spcAft>
              <a:defRPr sz="3300">
                <a:solidFill>
                  <a:schemeClr val="tx1"/>
                </a:solidFill>
                <a:latin typeface="Calibri Light" pitchFamily="34" charset="0"/>
              </a:defRPr>
            </a:lvl7pPr>
            <a:lvl8pPr marL="1371600" algn="l" defTabSz="685800" rtl="0" fontAlgn="base">
              <a:lnSpc>
                <a:spcPct val="90000"/>
              </a:lnSpc>
              <a:spcBef>
                <a:spcPct val="0"/>
              </a:spcBef>
              <a:spcAft>
                <a:spcPct val="0"/>
              </a:spcAft>
              <a:defRPr sz="3300">
                <a:solidFill>
                  <a:schemeClr val="tx1"/>
                </a:solidFill>
                <a:latin typeface="Calibri Light" pitchFamily="34" charset="0"/>
              </a:defRPr>
            </a:lvl8pPr>
            <a:lvl9pPr marL="1828800" algn="l" defTabSz="685800" rtl="0" fontAlgn="base">
              <a:lnSpc>
                <a:spcPct val="90000"/>
              </a:lnSpc>
              <a:spcBef>
                <a:spcPct val="0"/>
              </a:spcBef>
              <a:spcAft>
                <a:spcPct val="0"/>
              </a:spcAft>
              <a:defRPr sz="3300">
                <a:solidFill>
                  <a:schemeClr val="tx1"/>
                </a:solidFill>
                <a:latin typeface="Calibri Light" pitchFamily="34" charset="0"/>
              </a:defRPr>
            </a:lvl9pPr>
          </a:lstStyle>
          <a:p>
            <a:r>
              <a:rPr lang="en-US" altLang="en-US" dirty="0"/>
              <a:t>Self Driving Cars</a:t>
            </a:r>
          </a:p>
        </p:txBody>
      </p:sp>
    </p:spTree>
    <p:extLst>
      <p:ext uri="{BB962C8B-B14F-4D97-AF65-F5344CB8AC3E}">
        <p14:creationId xmlns:p14="http://schemas.microsoft.com/office/powerpoint/2010/main" val="2820714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AI &amp; Future</a:t>
            </a:r>
          </a:p>
        </p:txBody>
      </p:sp>
      <p:sp>
        <p:nvSpPr>
          <p:cNvPr id="3" name="Content Placeholder 2"/>
          <p:cNvSpPr>
            <a:spLocks noGrp="1"/>
          </p:cNvSpPr>
          <p:nvPr>
            <p:ph idx="1"/>
          </p:nvPr>
        </p:nvSpPr>
        <p:spPr>
          <a:xfrm>
            <a:off x="838200" y="1690689"/>
            <a:ext cx="10515600" cy="4486274"/>
          </a:xfrm>
        </p:spPr>
        <p:txBody>
          <a:bodyPr/>
          <a:lstStyle/>
          <a:p>
            <a:r>
              <a:rPr lang="en-US" sz="2800" dirty="0"/>
              <a:t>Enter the era of artificial intelligence (AI), an industry whose market value is expected to exceed $5 billion by 2020. </a:t>
            </a:r>
          </a:p>
          <a:p>
            <a:r>
              <a:rPr lang="en-US" sz="2800" dirty="0"/>
              <a:t>Actively used in web search systems and financial trading programs, predicting fraud and credit defaults, AI is expected to radically change the healthcare system, saving lives and healthcare costs.  </a:t>
            </a:r>
          </a:p>
          <a:p>
            <a:endParaRPr lang="en-US" sz="2800" dirty="0"/>
          </a:p>
          <a:p>
            <a:r>
              <a:rPr lang="en-US" sz="2800" dirty="0"/>
              <a:t>Researchers anticipate that AI will impact all decisions in the future, from healthcare procedures and operations, to education, and economic policies.</a:t>
            </a:r>
          </a:p>
        </p:txBody>
      </p:sp>
    </p:spTree>
    <p:extLst>
      <p:ext uri="{BB962C8B-B14F-4D97-AF65-F5344CB8AC3E}">
        <p14:creationId xmlns:p14="http://schemas.microsoft.com/office/powerpoint/2010/main" val="2495647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Self Driving Car</a:t>
            </a:r>
          </a:p>
        </p:txBody>
      </p:sp>
      <p:sp>
        <p:nvSpPr>
          <p:cNvPr id="4" name="Rectangle 3"/>
          <p:cNvSpPr/>
          <p:nvPr/>
        </p:nvSpPr>
        <p:spPr>
          <a:xfrm>
            <a:off x="838200" y="2768958"/>
            <a:ext cx="1943637" cy="113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Standard Robot</a:t>
            </a:r>
          </a:p>
        </p:txBody>
      </p:sp>
      <p:sp>
        <p:nvSpPr>
          <p:cNvPr id="5" name="Rectangle 4"/>
          <p:cNvSpPr/>
          <p:nvPr/>
        </p:nvSpPr>
        <p:spPr>
          <a:xfrm>
            <a:off x="4390623" y="2768957"/>
            <a:ext cx="1943637" cy="113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Create Data</a:t>
            </a:r>
          </a:p>
        </p:txBody>
      </p:sp>
      <p:sp>
        <p:nvSpPr>
          <p:cNvPr id="7" name="Rectangle 6"/>
          <p:cNvSpPr/>
          <p:nvPr/>
        </p:nvSpPr>
        <p:spPr>
          <a:xfrm>
            <a:off x="7943046" y="2768957"/>
            <a:ext cx="1943637" cy="113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Train a ANN Algorithm</a:t>
            </a:r>
          </a:p>
        </p:txBody>
      </p:sp>
      <p:sp>
        <p:nvSpPr>
          <p:cNvPr id="8" name="Rectangle 7"/>
          <p:cNvSpPr/>
          <p:nvPr/>
        </p:nvSpPr>
        <p:spPr>
          <a:xfrm>
            <a:off x="7943045" y="4845630"/>
            <a:ext cx="1943637" cy="113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Test the Algorithm</a:t>
            </a:r>
          </a:p>
        </p:txBody>
      </p:sp>
      <p:sp>
        <p:nvSpPr>
          <p:cNvPr id="9" name="Rectangle 8"/>
          <p:cNvSpPr/>
          <p:nvPr/>
        </p:nvSpPr>
        <p:spPr>
          <a:xfrm>
            <a:off x="4390622" y="4845630"/>
            <a:ext cx="1943637" cy="1133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ANN Driving the Robot</a:t>
            </a:r>
          </a:p>
        </p:txBody>
      </p:sp>
      <p:sp>
        <p:nvSpPr>
          <p:cNvPr id="10" name="Right Arrow 9"/>
          <p:cNvSpPr/>
          <p:nvPr/>
        </p:nvSpPr>
        <p:spPr>
          <a:xfrm>
            <a:off x="2975020" y="3103808"/>
            <a:ext cx="1068946" cy="38636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Right Arrow 10"/>
          <p:cNvSpPr/>
          <p:nvPr/>
        </p:nvSpPr>
        <p:spPr>
          <a:xfrm>
            <a:off x="6680917" y="3142443"/>
            <a:ext cx="1068946" cy="38636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3" name="Right Arrow 12"/>
          <p:cNvSpPr/>
          <p:nvPr/>
        </p:nvSpPr>
        <p:spPr>
          <a:xfrm rot="5400000">
            <a:off x="8540584" y="4214319"/>
            <a:ext cx="748557" cy="31928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 name="Right Arrow 13"/>
          <p:cNvSpPr/>
          <p:nvPr/>
        </p:nvSpPr>
        <p:spPr>
          <a:xfrm flipH="1">
            <a:off x="6680917" y="5219116"/>
            <a:ext cx="1068946" cy="386367"/>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8409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P spid="11"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257577"/>
            <a:ext cx="11126273" cy="6362164"/>
          </a:xfrm>
        </p:spPr>
        <p:txBody>
          <a:bodyPr>
            <a:normAutofit fontScale="92500" lnSpcReduction="10000"/>
          </a:bodyPr>
          <a:lstStyle/>
          <a:p>
            <a:r>
              <a:rPr lang="en-US" dirty="0"/>
              <a:t>In this work I have tried to design a self driving robot using camera data analysis.</a:t>
            </a:r>
          </a:p>
          <a:p>
            <a:endParaRPr lang="en-US" dirty="0"/>
          </a:p>
          <a:p>
            <a:r>
              <a:rPr lang="en-US" dirty="0"/>
              <a:t>Initially a </a:t>
            </a:r>
            <a:r>
              <a:rPr lang="en-US" dirty="0" err="1"/>
              <a:t>manualy</a:t>
            </a:r>
            <a:r>
              <a:rPr lang="en-US" dirty="0"/>
              <a:t> controlled machine is designed which can be controlled over Bluetooth from PC.</a:t>
            </a:r>
          </a:p>
          <a:p>
            <a:endParaRPr lang="en-US" dirty="0"/>
          </a:p>
          <a:p>
            <a:r>
              <a:rPr lang="en-US" dirty="0"/>
              <a:t>Interfacing it with Python,  and using smartphone camera data is collected whenever the user takes the robot into different direction according to the environmental conditions and the python codes collects data in terms of images for every condition and names them as the direction taken by images.</a:t>
            </a:r>
          </a:p>
          <a:p>
            <a:endParaRPr lang="en-US" dirty="0"/>
          </a:p>
          <a:p>
            <a:r>
              <a:rPr lang="en-US" dirty="0"/>
              <a:t>In simple word, the user is driving a manual car and the python code is taking the snapshot of every condition for which user is taking decision and also saving those snapshot with the name of decisions so that we will have proper training data. E.g. If user is taking Robot forward, python code will save that snapshot with forward_01.jpg.</a:t>
            </a:r>
          </a:p>
        </p:txBody>
      </p:sp>
    </p:spTree>
    <p:extLst>
      <p:ext uri="{BB962C8B-B14F-4D97-AF65-F5344CB8AC3E}">
        <p14:creationId xmlns:p14="http://schemas.microsoft.com/office/powerpoint/2010/main" val="2276644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09093"/>
            <a:ext cx="10515600" cy="5867870"/>
          </a:xfrm>
        </p:spPr>
        <p:txBody>
          <a:bodyPr/>
          <a:lstStyle/>
          <a:p>
            <a:r>
              <a:rPr lang="en-US" dirty="0"/>
              <a:t>After Collection of Data, a Multilayer </a:t>
            </a:r>
            <a:r>
              <a:rPr lang="en-US" dirty="0" err="1"/>
              <a:t>feedforward</a:t>
            </a:r>
            <a:r>
              <a:rPr lang="en-US" dirty="0"/>
              <a:t> Neural Network is trained using the data, images are compressed </a:t>
            </a:r>
            <a:r>
              <a:rPr lang="en-US" dirty="0" err="1"/>
              <a:t>upto</a:t>
            </a:r>
            <a:r>
              <a:rPr lang="en-US" dirty="0"/>
              <a:t> 25x25 pixel to efficient training.</a:t>
            </a:r>
          </a:p>
          <a:p>
            <a:r>
              <a:rPr lang="en-US" dirty="0"/>
              <a:t>The Neural Network is also tested on some test data to check its efficiency, At this point more better work is to be done.</a:t>
            </a:r>
          </a:p>
          <a:p>
            <a:endParaRPr lang="en-US" dirty="0"/>
          </a:p>
          <a:p>
            <a:r>
              <a:rPr lang="en-US" dirty="0"/>
              <a:t>The Trained model is saved in local machine ( computer).</a:t>
            </a:r>
          </a:p>
          <a:p>
            <a:endParaRPr lang="en-US" dirty="0"/>
          </a:p>
          <a:p>
            <a:r>
              <a:rPr lang="en-US" dirty="0"/>
              <a:t>Again integrating the smartphone camera with python code, taking live images from the Robot using trained model we are making the model to predict the real time direction which Robot should Take and that the final work done till now.</a:t>
            </a:r>
          </a:p>
        </p:txBody>
      </p:sp>
    </p:spTree>
    <p:extLst>
      <p:ext uri="{BB962C8B-B14F-4D97-AF65-F5344CB8AC3E}">
        <p14:creationId xmlns:p14="http://schemas.microsoft.com/office/powerpoint/2010/main" val="2080858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54296" cy="72757"/>
          </a:xfrm>
        </p:spPr>
        <p:txBody>
          <a:bodyPr>
            <a:normAutofit fontScale="90000"/>
          </a:bodyPr>
          <a:lstStyle/>
          <a:p>
            <a:r>
              <a:rPr lang="en-US" dirty="0"/>
              <a:t>A Manual Robot controlled from Python</a:t>
            </a:r>
          </a:p>
        </p:txBody>
      </p:sp>
      <p:pic>
        <p:nvPicPr>
          <p:cNvPr id="4" name="A Manual Robot 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782435"/>
            <a:ext cx="10495209" cy="5909484"/>
          </a:xfrm>
        </p:spPr>
      </p:pic>
    </p:spTree>
    <p:extLst>
      <p:ext uri="{BB962C8B-B14F-4D97-AF65-F5344CB8AC3E}">
        <p14:creationId xmlns:p14="http://schemas.microsoft.com/office/powerpoint/2010/main" val="39497304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942"/>
            <a:ext cx="10515600" cy="523517"/>
          </a:xfrm>
        </p:spPr>
        <p:txBody>
          <a:bodyPr>
            <a:normAutofit fontScale="90000"/>
          </a:bodyPr>
          <a:lstStyle/>
          <a:p>
            <a:r>
              <a:rPr lang="en-US" dirty="0"/>
              <a:t>Collecting Data using Python</a:t>
            </a:r>
          </a:p>
        </p:txBody>
      </p:sp>
      <p:pic>
        <p:nvPicPr>
          <p:cNvPr id="4" name="Collecting dat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821072"/>
            <a:ext cx="10515600" cy="5920966"/>
          </a:xfrm>
        </p:spPr>
      </p:pic>
    </p:spTree>
    <p:extLst>
      <p:ext uri="{BB962C8B-B14F-4D97-AF65-F5344CB8AC3E}">
        <p14:creationId xmlns:p14="http://schemas.microsoft.com/office/powerpoint/2010/main" val="26815309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579"/>
            <a:ext cx="10515600" cy="549275"/>
          </a:xfrm>
        </p:spPr>
        <p:txBody>
          <a:bodyPr>
            <a:normAutofit fontScale="90000"/>
          </a:bodyPr>
          <a:lstStyle/>
          <a:p>
            <a:r>
              <a:rPr lang="en-US" dirty="0"/>
              <a:t>Collected 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59854"/>
            <a:ext cx="10515600" cy="5788969"/>
          </a:xfrm>
        </p:spPr>
      </p:pic>
    </p:spTree>
    <p:extLst>
      <p:ext uri="{BB962C8B-B14F-4D97-AF65-F5344CB8AC3E}">
        <p14:creationId xmlns:p14="http://schemas.microsoft.com/office/powerpoint/2010/main" val="3577447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942"/>
            <a:ext cx="10515600" cy="613669"/>
          </a:xfrm>
        </p:spPr>
        <p:txBody>
          <a:bodyPr>
            <a:normAutofit fontScale="90000"/>
          </a:bodyPr>
          <a:lstStyle/>
          <a:p>
            <a:r>
              <a:rPr lang="en-US" dirty="0"/>
              <a:t>ANN Driving Robot After Training</a:t>
            </a:r>
          </a:p>
        </p:txBody>
      </p:sp>
      <p:pic>
        <p:nvPicPr>
          <p:cNvPr id="4" name="ANNdrivingrobo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54641" y="785611"/>
            <a:ext cx="7682718" cy="5761513"/>
          </a:xfrm>
        </p:spPr>
      </p:pic>
    </p:spTree>
    <p:extLst>
      <p:ext uri="{BB962C8B-B14F-4D97-AF65-F5344CB8AC3E}">
        <p14:creationId xmlns:p14="http://schemas.microsoft.com/office/powerpoint/2010/main" val="29715147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4139" y="455561"/>
            <a:ext cx="10094060" cy="5845486"/>
          </a:xfrm>
          <a:prstGeom prst="rect">
            <a:avLst/>
          </a:prstGeom>
        </p:spPr>
      </p:pic>
    </p:spTree>
    <p:extLst>
      <p:ext uri="{BB962C8B-B14F-4D97-AF65-F5344CB8AC3E}">
        <p14:creationId xmlns:p14="http://schemas.microsoft.com/office/powerpoint/2010/main" val="607165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1390" y="1214438"/>
            <a:ext cx="10270435" cy="2387600"/>
          </a:xfrm>
        </p:spPr>
        <p:txBody>
          <a:bodyPr/>
          <a:lstStyle/>
          <a:p>
            <a:r>
              <a:rPr lang="en-US" dirty="0"/>
              <a:t>Expected Future Advancements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63625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Every Company will be a user of AI</a:t>
            </a:r>
          </a:p>
        </p:txBody>
      </p:sp>
      <p:sp>
        <p:nvSpPr>
          <p:cNvPr id="3" name="Content Placeholder 2"/>
          <p:cNvSpPr>
            <a:spLocks noGrp="1"/>
          </p:cNvSpPr>
          <p:nvPr>
            <p:ph idx="1"/>
          </p:nvPr>
        </p:nvSpPr>
        <p:spPr/>
        <p:txBody>
          <a:bodyPr/>
          <a:lstStyle/>
          <a:p>
            <a:r>
              <a:rPr lang="en-US" sz="2800" dirty="0"/>
              <a:t>If your company isn’t using machine learning to detect anomalies, recommend products or predict churn, you will start doing it soon.</a:t>
            </a:r>
          </a:p>
          <a:p>
            <a:endParaRPr lang="en-US" sz="2800" dirty="0"/>
          </a:p>
          <a:p>
            <a:r>
              <a:rPr lang="en-US" sz="2800" dirty="0"/>
              <a:t>Every company will become a data company, utilizing machine learning to power their business at scale</a:t>
            </a:r>
          </a:p>
          <a:p>
            <a:endParaRPr lang="en-US" sz="2800" dirty="0"/>
          </a:p>
          <a:p>
            <a:endParaRPr lang="en-US" sz="2800" dirty="0"/>
          </a:p>
        </p:txBody>
      </p:sp>
    </p:spTree>
    <p:extLst>
      <p:ext uri="{BB962C8B-B14F-4D97-AF65-F5344CB8AC3E}">
        <p14:creationId xmlns:p14="http://schemas.microsoft.com/office/powerpoint/2010/main" val="105884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Business bots will thrive</a:t>
            </a:r>
          </a:p>
        </p:txBody>
      </p:sp>
      <p:sp>
        <p:nvSpPr>
          <p:cNvPr id="3" name="Content Placeholder 2"/>
          <p:cNvSpPr>
            <a:spLocks noGrp="1"/>
          </p:cNvSpPr>
          <p:nvPr>
            <p:ph idx="1"/>
          </p:nvPr>
        </p:nvSpPr>
        <p:spPr/>
        <p:txBody>
          <a:bodyPr/>
          <a:lstStyle/>
          <a:p>
            <a:pPr marL="0" indent="0">
              <a:buNone/>
            </a:pPr>
            <a:r>
              <a:rPr lang="en-US" sz="2800" dirty="0"/>
              <a:t>Internet bots, software that runs automated tasks, will move beyond simple chat applications like customer service and scheduling support, to impact business in more profound ways. As intelligent systems and automation further develop to serve the purpose of critical business functions, the business bot will coordinate services and launch businesses that we’ll experience in the near future.</a:t>
            </a:r>
          </a:p>
        </p:txBody>
      </p:sp>
    </p:spTree>
    <p:extLst>
      <p:ext uri="{BB962C8B-B14F-4D97-AF65-F5344CB8AC3E}">
        <p14:creationId xmlns:p14="http://schemas.microsoft.com/office/powerpoint/2010/main" val="2932474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Automatic Translation</a:t>
            </a:r>
          </a:p>
        </p:txBody>
      </p:sp>
      <p:sp>
        <p:nvSpPr>
          <p:cNvPr id="3" name="Content Placeholder 2"/>
          <p:cNvSpPr>
            <a:spLocks noGrp="1"/>
          </p:cNvSpPr>
          <p:nvPr>
            <p:ph idx="1"/>
          </p:nvPr>
        </p:nvSpPr>
        <p:spPr/>
        <p:txBody>
          <a:bodyPr/>
          <a:lstStyle/>
          <a:p>
            <a:r>
              <a:rPr lang="en-US" sz="2800" dirty="0"/>
              <a:t>While a simple concept, machine learning can also be used to instantly translate text into another language. Not only this, but it can do the same thing with text on images! In the case of text, the algorithm can learn about how words fit together and translate more accurately.</a:t>
            </a:r>
          </a:p>
          <a:p>
            <a:r>
              <a:rPr lang="en-US" sz="2800" dirty="0"/>
              <a:t>In the case of images, the neural network identifies letters in the image, pulls them into text, and then does the translation before putting them back into the picture.</a:t>
            </a:r>
          </a:p>
          <a:p>
            <a:endParaRPr lang="en-US" sz="2800" dirty="0"/>
          </a:p>
        </p:txBody>
      </p:sp>
    </p:spTree>
    <p:extLst>
      <p:ext uri="{BB962C8B-B14F-4D97-AF65-F5344CB8AC3E}">
        <p14:creationId xmlns:p14="http://schemas.microsoft.com/office/powerpoint/2010/main" val="1362978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Self Driving Cars</a:t>
            </a:r>
          </a:p>
        </p:txBody>
      </p:sp>
      <p:sp>
        <p:nvSpPr>
          <p:cNvPr id="3" name="Content Placeholder 2"/>
          <p:cNvSpPr>
            <a:spLocks noGrp="1"/>
          </p:cNvSpPr>
          <p:nvPr>
            <p:ph idx="1"/>
          </p:nvPr>
        </p:nvSpPr>
        <p:spPr/>
        <p:txBody>
          <a:bodyPr/>
          <a:lstStyle/>
          <a:p>
            <a:r>
              <a:rPr lang="en-US" sz="2800" dirty="0"/>
              <a:t>Driverless cars and/or intelligence added to cars that work in parallel with drivers.</a:t>
            </a:r>
          </a:p>
          <a:p>
            <a:endParaRPr lang="en-US" sz="2800" dirty="0"/>
          </a:p>
          <a:p>
            <a:r>
              <a:rPr lang="en-US" sz="2800" dirty="0"/>
              <a:t>Even Self Driving Car is going to replace drivers and bring a revolution in the automotive industry across the globe.</a:t>
            </a:r>
          </a:p>
          <a:p>
            <a:endParaRPr lang="en-US" sz="2800" dirty="0"/>
          </a:p>
        </p:txBody>
      </p:sp>
    </p:spTree>
    <p:extLst>
      <p:ext uri="{BB962C8B-B14F-4D97-AF65-F5344CB8AC3E}">
        <p14:creationId xmlns:p14="http://schemas.microsoft.com/office/powerpoint/2010/main" val="1364503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Travel &amp; Communication:</a:t>
            </a:r>
          </a:p>
        </p:txBody>
      </p:sp>
      <p:sp>
        <p:nvSpPr>
          <p:cNvPr id="3" name="Content Placeholder 2"/>
          <p:cNvSpPr>
            <a:spLocks noGrp="1"/>
          </p:cNvSpPr>
          <p:nvPr>
            <p:ph idx="1"/>
          </p:nvPr>
        </p:nvSpPr>
        <p:spPr/>
        <p:txBody>
          <a:bodyPr/>
          <a:lstStyle/>
          <a:p>
            <a:r>
              <a:rPr lang="en-US" sz="2800" dirty="0"/>
              <a:t> By 2020, real-time translation technology may be fully accessible. We’ll see everything from an app on your phone that instantly translates foreign signs and texts to phone conversations that are immediately converted to a listener’s native language, without speakers even knowing the difference. </a:t>
            </a:r>
          </a:p>
        </p:txBody>
      </p:sp>
    </p:spTree>
    <p:extLst>
      <p:ext uri="{BB962C8B-B14F-4D97-AF65-F5344CB8AC3E}">
        <p14:creationId xmlns:p14="http://schemas.microsoft.com/office/powerpoint/2010/main" val="4121159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756</Words>
  <Application>Microsoft Office PowerPoint</Application>
  <PresentationFormat>Widescreen</PresentationFormat>
  <Paragraphs>74</Paragraphs>
  <Slides>26</Slides>
  <Notes>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Segoe UI</vt:lpstr>
      <vt:lpstr>Office Theme</vt:lpstr>
      <vt:lpstr>Self Driving Car</vt:lpstr>
      <vt:lpstr>AI &amp; Future</vt:lpstr>
      <vt:lpstr>PowerPoint Presentation</vt:lpstr>
      <vt:lpstr>Expected Future Advancements</vt:lpstr>
      <vt:lpstr>Every Company will be a user of AI</vt:lpstr>
      <vt:lpstr>Business bots will thrive</vt:lpstr>
      <vt:lpstr>Automatic Translation</vt:lpstr>
      <vt:lpstr>Self Driving Cars</vt:lpstr>
      <vt:lpstr>Travel &amp; Communication:</vt:lpstr>
      <vt:lpstr>Convolution Networks (CNN) will Dominate</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Self Driving Car</vt:lpstr>
      <vt:lpstr>PowerPoint Presentation</vt:lpstr>
      <vt:lpstr>PowerPoint Presentation</vt:lpstr>
      <vt:lpstr>A Manual Robot controlled from Python</vt:lpstr>
      <vt:lpstr>Collecting Data using Python</vt:lpstr>
      <vt:lpstr>Collected Data</vt:lpstr>
      <vt:lpstr>ANN Driving Robot After 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Anshu Pandey</dc:creator>
  <cp:lastModifiedBy>Anshu Pandey</cp:lastModifiedBy>
  <cp:revision>8</cp:revision>
  <dcterms:created xsi:type="dcterms:W3CDTF">2017-07-17T02:19:10Z</dcterms:created>
  <dcterms:modified xsi:type="dcterms:W3CDTF">2017-09-22T23:29:31Z</dcterms:modified>
</cp:coreProperties>
</file>